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Mf1ZrPtCgfbrdHHP4a9tTwsA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60C901-AB6C-4432-A0F5-C965E98B9F16}">
  <a:tblStyle styleId="{7E60C901-AB6C-4432-A0F5-C965E98B9F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48910db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1" name="Google Shape;71;g2848910d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801105eb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8801105eb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801105eb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28801105eb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801105ebd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28801105eb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801105ebd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28801105ebd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801105eb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8801105eb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a68b7b5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28a68b7b5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801105eb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28801105eb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801105ebd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8801105eb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48910db03_0_120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00" cy="494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g2848910db03_0_120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00" cy="23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2848910db03_0_120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" name="Google Shape;13;g2848910db03_0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0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848910db03_0_120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g2848910db03_0_120"/>
          <p:cNvSpPr txBox="1">
            <a:spLocks noGrp="1"/>
          </p:cNvSpPr>
          <p:nvPr>
            <p:ph type="body" idx="4"/>
          </p:nvPr>
        </p:nvSpPr>
        <p:spPr>
          <a:xfrm>
            <a:off x="82550" y="4440264"/>
            <a:ext cx="69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Diapositive de titr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801105ebd_0_282"/>
          <p:cNvSpPr txBox="1">
            <a:spLocks noGrp="1"/>
          </p:cNvSpPr>
          <p:nvPr>
            <p:ph type="title"/>
          </p:nvPr>
        </p:nvSpPr>
        <p:spPr>
          <a:xfrm>
            <a:off x="1000135" y="2324156"/>
            <a:ext cx="64410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  <a:defRPr sz="2100" b="0" i="0"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g28801105ebd_0_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4664227"/>
            <a:ext cx="956072" cy="4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8801105ebd_0_2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8801105ebd_0_286"/>
          <p:cNvSpPr/>
          <p:nvPr/>
        </p:nvSpPr>
        <p:spPr>
          <a:xfrm>
            <a:off x="-6348" y="567074"/>
            <a:ext cx="9159900" cy="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" name="Google Shape;18;g28801105ebd_0_286"/>
          <p:cNvSpPr txBox="1">
            <a:spLocks noGrp="1"/>
          </p:cNvSpPr>
          <p:nvPr>
            <p:ph type="title"/>
          </p:nvPr>
        </p:nvSpPr>
        <p:spPr>
          <a:xfrm>
            <a:off x="213522" y="147056"/>
            <a:ext cx="8229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  <a:defRPr sz="2100" b="0" i="0"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g28801105ebd_0_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4664227"/>
            <a:ext cx="956072" cy="414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848910db03_0_127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848910db03_0_12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g2848910db03_0_127"/>
          <p:cNvSpPr txBox="1">
            <a:spLocks noGrp="1"/>
          </p:cNvSpPr>
          <p:nvPr>
            <p:ph type="ftr" idx="11"/>
          </p:nvPr>
        </p:nvSpPr>
        <p:spPr>
          <a:xfrm rot="-5400000">
            <a:off x="7115938" y="1874075"/>
            <a:ext cx="3543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2848910db03_0_0"/>
          <p:cNvPicPr preferRelativeResize="0"/>
          <p:nvPr/>
        </p:nvPicPr>
        <p:blipFill rotWithShape="1">
          <a:blip r:embed="rId3">
            <a:alphaModFix/>
          </a:blip>
          <a:srcRect t="2489" b="2498"/>
          <a:stretch/>
        </p:blipFill>
        <p:spPr>
          <a:xfrm>
            <a:off x="1252951" y="0"/>
            <a:ext cx="81203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848910db03_0_0"/>
          <p:cNvSpPr txBox="1">
            <a:spLocks noGrp="1"/>
          </p:cNvSpPr>
          <p:nvPr>
            <p:ph type="ctrTitle"/>
          </p:nvPr>
        </p:nvSpPr>
        <p:spPr>
          <a:xfrm>
            <a:off x="1854201" y="786535"/>
            <a:ext cx="7289700" cy="233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</a:pPr>
            <a:r>
              <a:rPr lang="en-GB" sz="2000" b="0"/>
              <a:t>ENV 501 / GR A3 30</a:t>
            </a:r>
            <a:br>
              <a:rPr lang="en-GB" sz="2000" b="0"/>
            </a:br>
            <a:br>
              <a:rPr lang="en-GB" sz="800" b="0"/>
            </a:br>
            <a:r>
              <a:rPr lang="en-GB" sz="4000"/>
              <a:t>Exercise session 3:</a:t>
            </a:r>
            <a:br>
              <a:rPr lang="en-GB" sz="4000"/>
            </a:br>
            <a:r>
              <a:rPr lang="en-GB" sz="2800"/>
              <a:t>Handwritten MFA +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</a:pPr>
            <a:r>
              <a:rPr lang="en-GB" sz="2800"/>
              <a:t>Jupyter Notebook MFA</a:t>
            </a:r>
            <a:endParaRPr sz="2400"/>
          </a:p>
        </p:txBody>
      </p:sp>
      <p:sp>
        <p:nvSpPr>
          <p:cNvPr id="75" name="Google Shape;75;g2848910db03_0_0"/>
          <p:cNvSpPr txBox="1">
            <a:spLocks noGrp="1"/>
          </p:cNvSpPr>
          <p:nvPr>
            <p:ph type="subTitle" idx="1"/>
          </p:nvPr>
        </p:nvSpPr>
        <p:spPr>
          <a:xfrm>
            <a:off x="4030133" y="3124922"/>
            <a:ext cx="3573000" cy="156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Teaching assistant: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Jair Campfens	</a:t>
            </a:r>
            <a:r>
              <a:rPr lang="en-GB" u="sng">
                <a:solidFill>
                  <a:srgbClr val="E06666"/>
                </a:solidFill>
                <a:latin typeface="Arial Narrow"/>
                <a:ea typeface="Arial Narrow"/>
                <a:cs typeface="Arial Narrow"/>
                <a:sym typeface="Arial Narrow"/>
              </a:rPr>
              <a:t>jair.campfens@epfl.ch 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sp>
        <p:nvSpPr>
          <p:cNvPr id="76" name="Google Shape;76;g2848910db03_0_0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b="1"/>
              <a:t>Fall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801105ebd_0_132"/>
          <p:cNvSpPr/>
          <p:nvPr/>
        </p:nvSpPr>
        <p:spPr>
          <a:xfrm>
            <a:off x="722800" y="787481"/>
            <a:ext cx="7720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production of photovoltaic cells can be represented in a simplified manner depicting only the two main processes; silicon wafer production and photocell production. The flow data for each of the processes are as follows: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2" name="Google Shape;82;g28801105ebd_0_132"/>
          <p:cNvGraphicFramePr/>
          <p:nvPr/>
        </p:nvGraphicFramePr>
        <p:xfrm>
          <a:off x="722811" y="2038477"/>
          <a:ext cx="3483425" cy="1122426"/>
        </p:xfrm>
        <a:graphic>
          <a:graphicData uri="http://schemas.openxmlformats.org/drawingml/2006/table">
            <a:tbl>
              <a:tblPr>
                <a:noFill/>
                <a:tableStyleId>{7E60C901-AB6C-4432-A0F5-C965E98B9F16}</a:tableStyleId>
              </a:tblPr>
              <a:tblGrid>
                <a:gridCol w="193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Wafer production </a:t>
                      </a: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(for 1kg silicon wafers)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[MJ]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 wafers 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3" name="Google Shape;83;g28801105ebd_0_132"/>
          <p:cNvGraphicFramePr/>
          <p:nvPr/>
        </p:nvGraphicFramePr>
        <p:xfrm>
          <a:off x="4328197" y="2038477"/>
          <a:ext cx="4114800" cy="1309497"/>
        </p:xfrm>
        <a:graphic>
          <a:graphicData uri="http://schemas.openxmlformats.org/drawingml/2006/table">
            <a:tbl>
              <a:tblPr>
                <a:noFill/>
                <a:tableStyleId>{7E60C901-AB6C-4432-A0F5-C965E98B9F16}</a:tableStyleId>
              </a:tblPr>
              <a:tblGrid>
                <a:gridCol w="21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Photocell production </a:t>
                      </a: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(for 1m</a:t>
                      </a:r>
                      <a:r>
                        <a:rPr lang="en-GB" sz="1200" u="none" strike="noStrike" cap="non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photovoltaic cells)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[MJ]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 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 wafers 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Photovoltaic cells  [m</a:t>
                      </a:r>
                      <a:r>
                        <a:rPr lang="en-GB" sz="120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" name="Google Shape;84;g28801105ebd_0_132"/>
          <p:cNvSpPr/>
          <p:nvPr/>
        </p:nvSpPr>
        <p:spPr>
          <a:xfrm>
            <a:off x="722800" y="3440221"/>
            <a:ext cx="709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2542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 a system analysis: establish the system diagram and derive the balance equations.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7175" marR="0" lvl="0" indent="-22542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the output equations considering each of the inputs, and calculate the amount of energy, silicon and glass needed to produce 1 m</a:t>
            </a:r>
            <a:r>
              <a:rPr lang="en-GB" sz="13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PV cells.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g28801105ebd_0_132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8801105ebd_0_140"/>
          <p:cNvPicPr preferRelativeResize="0"/>
          <p:nvPr/>
        </p:nvPicPr>
        <p:blipFill rotWithShape="1">
          <a:blip r:embed="rId3">
            <a:alphaModFix/>
          </a:blip>
          <a:srcRect l="2339" t="11921" r="2954" b="10414"/>
          <a:stretch/>
        </p:blipFill>
        <p:spPr>
          <a:xfrm>
            <a:off x="474620" y="1371157"/>
            <a:ext cx="8129659" cy="22145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8801105ebd_0_140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8801105ebd_0_145"/>
          <p:cNvPicPr preferRelativeResize="0"/>
          <p:nvPr/>
        </p:nvPicPr>
        <p:blipFill rotWithShape="1">
          <a:blip r:embed="rId3">
            <a:alphaModFix/>
          </a:blip>
          <a:srcRect l="2339" t="11921" r="2954" b="10413"/>
          <a:stretch/>
        </p:blipFill>
        <p:spPr>
          <a:xfrm>
            <a:off x="927465" y="802924"/>
            <a:ext cx="7165729" cy="19520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8801105ebd_0_145"/>
          <p:cNvSpPr/>
          <p:nvPr/>
        </p:nvSpPr>
        <p:spPr>
          <a:xfrm>
            <a:off x="752501" y="2927461"/>
            <a:ext cx="75156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= Output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8801105ebd_0_145"/>
          <p:cNvSpPr/>
          <p:nvPr/>
        </p:nvSpPr>
        <p:spPr>
          <a:xfrm>
            <a:off x="2960914" y="787286"/>
            <a:ext cx="574800" cy="943800"/>
          </a:xfrm>
          <a:prstGeom prst="roundRect">
            <a:avLst>
              <a:gd name="adj" fmla="val 16667"/>
            </a:avLst>
          </a:prstGeom>
          <a:solidFill>
            <a:srgbClr val="F8CBAD">
              <a:alpha val="20000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8801105ebd_0_145"/>
          <p:cNvSpPr/>
          <p:nvPr/>
        </p:nvSpPr>
        <p:spPr>
          <a:xfrm rot="-5400000">
            <a:off x="1575218" y="1242355"/>
            <a:ext cx="431100" cy="1504200"/>
          </a:xfrm>
          <a:prstGeom prst="roundRect">
            <a:avLst>
              <a:gd name="adj" fmla="val 16667"/>
            </a:avLst>
          </a:prstGeom>
          <a:solidFill>
            <a:srgbClr val="F8CBAD">
              <a:alpha val="20000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8801105ebd_0_145"/>
          <p:cNvSpPr/>
          <p:nvPr/>
        </p:nvSpPr>
        <p:spPr>
          <a:xfrm rot="-5400000">
            <a:off x="4211827" y="1164872"/>
            <a:ext cx="372300" cy="1504200"/>
          </a:xfrm>
          <a:prstGeom prst="roundRect">
            <a:avLst>
              <a:gd name="adj" fmla="val 16667"/>
            </a:avLst>
          </a:prstGeom>
          <a:solidFill>
            <a:srgbClr val="F8CBAD">
              <a:alpha val="20000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8801105ebd_0_145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28801105ebd_0_145"/>
          <p:cNvSpPr txBox="1"/>
          <p:nvPr/>
        </p:nvSpPr>
        <p:spPr>
          <a:xfrm>
            <a:off x="1601677" y="4355799"/>
            <a:ext cx="3548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Input=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8801105ebd_0_145"/>
          <p:cNvSpPr txBox="1"/>
          <p:nvPr/>
        </p:nvSpPr>
        <p:spPr>
          <a:xfrm>
            <a:off x="2458414" y="4197329"/>
            <a:ext cx="50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  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8801105ebd_0_145"/>
          <p:cNvSpPr txBox="1"/>
          <p:nvPr/>
        </p:nvSpPr>
        <p:spPr>
          <a:xfrm>
            <a:off x="2710683" y="4416054"/>
            <a:ext cx="2417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or energy unit 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8801105ebd_0_145"/>
          <p:cNvSpPr txBox="1"/>
          <p:nvPr/>
        </p:nvSpPr>
        <p:spPr>
          <a:xfrm>
            <a:off x="5507216" y="4418011"/>
            <a:ext cx="3263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    material and/or energy ratio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8801105ebd_0_158"/>
          <p:cNvPicPr preferRelativeResize="0"/>
          <p:nvPr/>
        </p:nvPicPr>
        <p:blipFill rotWithShape="1">
          <a:blip r:embed="rId3">
            <a:alphaModFix/>
          </a:blip>
          <a:srcRect l="2339" t="11921" r="2954" b="10413"/>
          <a:stretch/>
        </p:blipFill>
        <p:spPr>
          <a:xfrm>
            <a:off x="927465" y="802924"/>
            <a:ext cx="7165729" cy="195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8801105ebd_0_158"/>
          <p:cNvSpPr/>
          <p:nvPr/>
        </p:nvSpPr>
        <p:spPr>
          <a:xfrm>
            <a:off x="752501" y="2927461"/>
            <a:ext cx="75156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= Output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 Input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= Output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8801105ebd_0_158"/>
          <p:cNvSpPr/>
          <p:nvPr/>
        </p:nvSpPr>
        <p:spPr>
          <a:xfrm rot="-5400000">
            <a:off x="4250389" y="1160224"/>
            <a:ext cx="312600" cy="1504200"/>
          </a:xfrm>
          <a:prstGeom prst="roundRect">
            <a:avLst>
              <a:gd name="adj" fmla="val 16667"/>
            </a:avLst>
          </a:prstGeom>
          <a:solidFill>
            <a:srgbClr val="8DA9DB">
              <a:alpha val="20000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8801105ebd_0_158"/>
          <p:cNvSpPr/>
          <p:nvPr/>
        </p:nvSpPr>
        <p:spPr>
          <a:xfrm>
            <a:off x="4941649" y="802924"/>
            <a:ext cx="627600" cy="874500"/>
          </a:xfrm>
          <a:prstGeom prst="roundRect">
            <a:avLst>
              <a:gd name="adj" fmla="val 16667"/>
            </a:avLst>
          </a:prstGeom>
          <a:solidFill>
            <a:srgbClr val="8DA9DB">
              <a:alpha val="20000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8801105ebd_0_158"/>
          <p:cNvSpPr/>
          <p:nvPr/>
        </p:nvSpPr>
        <p:spPr>
          <a:xfrm>
            <a:off x="5569128" y="802924"/>
            <a:ext cx="627600" cy="874500"/>
          </a:xfrm>
          <a:prstGeom prst="roundRect">
            <a:avLst>
              <a:gd name="adj" fmla="val 16667"/>
            </a:avLst>
          </a:prstGeom>
          <a:solidFill>
            <a:srgbClr val="8DA9DB">
              <a:alpha val="20000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8801105ebd_0_158"/>
          <p:cNvSpPr/>
          <p:nvPr/>
        </p:nvSpPr>
        <p:spPr>
          <a:xfrm rot="-5400000">
            <a:off x="6545094" y="1160224"/>
            <a:ext cx="312600" cy="1504200"/>
          </a:xfrm>
          <a:prstGeom prst="roundRect">
            <a:avLst>
              <a:gd name="adj" fmla="val 16667"/>
            </a:avLst>
          </a:prstGeom>
          <a:solidFill>
            <a:srgbClr val="8DA9DB">
              <a:alpha val="20000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8801105ebd_0_158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28801105ebd_0_158"/>
          <p:cNvSpPr txBox="1"/>
          <p:nvPr/>
        </p:nvSpPr>
        <p:spPr>
          <a:xfrm>
            <a:off x="1601875" y="4340576"/>
            <a:ext cx="3548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Input=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8801105ebd_0_158"/>
          <p:cNvSpPr txBox="1"/>
          <p:nvPr/>
        </p:nvSpPr>
        <p:spPr>
          <a:xfrm>
            <a:off x="2435373" y="4141727"/>
            <a:ext cx="50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  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8801105ebd_0_158"/>
          <p:cNvSpPr txBox="1"/>
          <p:nvPr/>
        </p:nvSpPr>
        <p:spPr>
          <a:xfrm>
            <a:off x="2741389" y="4351969"/>
            <a:ext cx="2417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or energy unit 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8801105ebd_0_158"/>
          <p:cNvSpPr txBox="1"/>
          <p:nvPr/>
        </p:nvSpPr>
        <p:spPr>
          <a:xfrm>
            <a:off x="5464805" y="4420877"/>
            <a:ext cx="3263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    material and/or energy ratio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8801105ebd_0_172"/>
          <p:cNvPicPr preferRelativeResize="0"/>
          <p:nvPr/>
        </p:nvPicPr>
        <p:blipFill rotWithShape="1">
          <a:blip r:embed="rId3">
            <a:alphaModFix/>
          </a:blip>
          <a:srcRect l="2339" t="11921" r="2954" b="10413"/>
          <a:stretch/>
        </p:blipFill>
        <p:spPr>
          <a:xfrm>
            <a:off x="927465" y="802924"/>
            <a:ext cx="7165729" cy="195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8801105ebd_0_172"/>
          <p:cNvSpPr/>
          <p:nvPr/>
        </p:nvSpPr>
        <p:spPr>
          <a:xfrm>
            <a:off x="752501" y="2927461"/>
            <a:ext cx="75156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= Output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 Input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= Output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+ Input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= Output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∙k</a:t>
            </a:r>
            <a:r>
              <a:rPr lang="en-GB" sz="2400" b="0" i="0" u="none" strike="noStrike" cap="none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8801105ebd_0_172"/>
          <p:cNvSpPr/>
          <p:nvPr/>
        </p:nvSpPr>
        <p:spPr>
          <a:xfrm>
            <a:off x="2960914" y="787286"/>
            <a:ext cx="574800" cy="943800"/>
          </a:xfrm>
          <a:prstGeom prst="roundRect">
            <a:avLst>
              <a:gd name="adj" fmla="val 16667"/>
            </a:avLst>
          </a:prstGeom>
          <a:solidFill>
            <a:srgbClr val="A8D08C">
              <a:alpha val="20000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8801105ebd_0_172"/>
          <p:cNvSpPr/>
          <p:nvPr/>
        </p:nvSpPr>
        <p:spPr>
          <a:xfrm rot="-5400000">
            <a:off x="1575218" y="1242355"/>
            <a:ext cx="431100" cy="1504200"/>
          </a:xfrm>
          <a:prstGeom prst="roundRect">
            <a:avLst>
              <a:gd name="adj" fmla="val 16667"/>
            </a:avLst>
          </a:prstGeom>
          <a:solidFill>
            <a:srgbClr val="A8D08C">
              <a:alpha val="20000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8801105ebd_0_172"/>
          <p:cNvSpPr/>
          <p:nvPr/>
        </p:nvSpPr>
        <p:spPr>
          <a:xfrm>
            <a:off x="4941649" y="802924"/>
            <a:ext cx="627600" cy="874500"/>
          </a:xfrm>
          <a:prstGeom prst="roundRect">
            <a:avLst>
              <a:gd name="adj" fmla="val 16667"/>
            </a:avLst>
          </a:prstGeom>
          <a:solidFill>
            <a:srgbClr val="A8D08C">
              <a:alpha val="20000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8801105ebd_0_172"/>
          <p:cNvSpPr/>
          <p:nvPr/>
        </p:nvSpPr>
        <p:spPr>
          <a:xfrm>
            <a:off x="5569128" y="802924"/>
            <a:ext cx="627600" cy="874500"/>
          </a:xfrm>
          <a:prstGeom prst="roundRect">
            <a:avLst>
              <a:gd name="adj" fmla="val 16667"/>
            </a:avLst>
          </a:prstGeom>
          <a:solidFill>
            <a:srgbClr val="A8D08C">
              <a:alpha val="20000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8801105ebd_0_172"/>
          <p:cNvSpPr/>
          <p:nvPr/>
        </p:nvSpPr>
        <p:spPr>
          <a:xfrm rot="-5400000">
            <a:off x="6524545" y="1180701"/>
            <a:ext cx="353700" cy="1504200"/>
          </a:xfrm>
          <a:prstGeom prst="roundRect">
            <a:avLst>
              <a:gd name="adj" fmla="val 16667"/>
            </a:avLst>
          </a:prstGeom>
          <a:solidFill>
            <a:srgbClr val="A8D08C">
              <a:alpha val="20000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8801105ebd_0_172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68b7b5a4_0_0"/>
          <p:cNvSpPr/>
          <p:nvPr/>
        </p:nvSpPr>
        <p:spPr>
          <a:xfrm>
            <a:off x="722800" y="787481"/>
            <a:ext cx="7720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production of photovoltaic cells can be represented in a simplified manner depicting only the two main processes; silicon wafer production and photocell production. The flow data for each of the processes are as follows: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2" name="Google Shape;142;g28a68b7b5a4_0_0"/>
          <p:cNvGraphicFramePr/>
          <p:nvPr/>
        </p:nvGraphicFramePr>
        <p:xfrm>
          <a:off x="722811" y="2038477"/>
          <a:ext cx="3483425" cy="1122426"/>
        </p:xfrm>
        <a:graphic>
          <a:graphicData uri="http://schemas.openxmlformats.org/drawingml/2006/table">
            <a:tbl>
              <a:tblPr>
                <a:noFill/>
                <a:tableStyleId>{7E60C901-AB6C-4432-A0F5-C965E98B9F16}</a:tableStyleId>
              </a:tblPr>
              <a:tblGrid>
                <a:gridCol w="193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Wafer production </a:t>
                      </a: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(for 1kg silicon wafers)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[MJ]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 wafers 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3" name="Google Shape;143;g28a68b7b5a4_0_0"/>
          <p:cNvGraphicFramePr/>
          <p:nvPr/>
        </p:nvGraphicFramePr>
        <p:xfrm>
          <a:off x="4328197" y="2038477"/>
          <a:ext cx="4114800" cy="1309497"/>
        </p:xfrm>
        <a:graphic>
          <a:graphicData uri="http://schemas.openxmlformats.org/drawingml/2006/table">
            <a:tbl>
              <a:tblPr>
                <a:noFill/>
                <a:tableStyleId>{7E60C901-AB6C-4432-A0F5-C965E98B9F16}</a:tableStyleId>
              </a:tblPr>
              <a:tblGrid>
                <a:gridCol w="21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Photocell production </a:t>
                      </a: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(for 1m</a:t>
                      </a:r>
                      <a:r>
                        <a:rPr lang="en-GB" sz="1200" u="none" strike="noStrike" cap="non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photovoltaic cells)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[MJ]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 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 wafers  [kg]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Photovoltaic cells  [m</a:t>
                      </a:r>
                      <a:r>
                        <a:rPr lang="en-GB" sz="120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025" marR="6602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4" name="Google Shape;144;g28a68b7b5a4_0_0"/>
          <p:cNvSpPr/>
          <p:nvPr/>
        </p:nvSpPr>
        <p:spPr>
          <a:xfrm>
            <a:off x="722800" y="3440221"/>
            <a:ext cx="709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2542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 a system analysis: establish the system diagram and derive the balance equations.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7175" marR="0" lvl="0" indent="-22542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the output equations considering each of the inputs, and calculate the amount of energy, silicon and glass needed to produce 1 m</a:t>
            </a:r>
            <a:r>
              <a:rPr lang="en-GB" sz="13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PV cells.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g28a68b7b5a4_0_0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8801105ebd_0_187"/>
          <p:cNvPicPr preferRelativeResize="0"/>
          <p:nvPr/>
        </p:nvPicPr>
        <p:blipFill rotWithShape="1">
          <a:blip r:embed="rId3">
            <a:alphaModFix/>
          </a:blip>
          <a:srcRect l="2339" t="11921" r="2954" b="10413"/>
          <a:stretch/>
        </p:blipFill>
        <p:spPr>
          <a:xfrm>
            <a:off x="927465" y="802924"/>
            <a:ext cx="7165729" cy="195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801105ebd_0_187"/>
          <p:cNvSpPr/>
          <p:nvPr/>
        </p:nvSpPr>
        <p:spPr>
          <a:xfrm>
            <a:off x="927465" y="2943099"/>
            <a:ext cx="75156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kg Si-wafers = k</a:t>
            </a:r>
            <a:r>
              <a:rPr lang="en-GB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kg Si + k</a:t>
            </a:r>
            <a:r>
              <a:rPr lang="en-GB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MJ energy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kg Si-wafers = 1∙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kg Si + 420∙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MJ energy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PV cells = k</a:t>
            </a:r>
            <a:r>
              <a:rPr lang="en-GB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Si-wafers + k</a:t>
            </a:r>
            <a:r>
              <a:rPr lang="en-GB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kg glass + k</a:t>
            </a:r>
            <a:r>
              <a:rPr lang="en-GB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MJ energy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PV cells = 1.6∙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Si-wafers + 10∙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kg glass + 13.6∙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MJ energy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801105ebd_0_187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8801105ebd_0_193"/>
          <p:cNvPicPr preferRelativeResize="0"/>
          <p:nvPr/>
        </p:nvPicPr>
        <p:blipFill rotWithShape="1">
          <a:blip r:embed="rId3">
            <a:alphaModFix/>
          </a:blip>
          <a:srcRect l="2339" t="11921" r="2954" b="10413"/>
          <a:stretch/>
        </p:blipFill>
        <p:spPr>
          <a:xfrm>
            <a:off x="927465" y="802924"/>
            <a:ext cx="7165729" cy="195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8801105ebd_0_193"/>
          <p:cNvSpPr/>
          <p:nvPr/>
        </p:nvSpPr>
        <p:spPr>
          <a:xfrm>
            <a:off x="1244615" y="3020044"/>
            <a:ext cx="65313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to produce 1 m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PV cells, we need 1.6∙1 kg Si, 10∙1 kg glass, and (420∙1.6 + 13.6∙1) MJ energy.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 1.6 kg Si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kg glass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685.6 MJ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 is required.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8801105ebd_0_193"/>
          <p:cNvSpPr txBox="1"/>
          <p:nvPr/>
        </p:nvSpPr>
        <p:spPr>
          <a:xfrm>
            <a:off x="722800" y="333525"/>
            <a:ext cx="7720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 — Photovoltaic cell production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591</Words>
  <Application>Microsoft Office PowerPoint</Application>
  <PresentationFormat>On-screen Show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Narrow</vt:lpstr>
      <vt:lpstr>Montserrat</vt:lpstr>
      <vt:lpstr>Libre Franklin</vt:lpstr>
      <vt:lpstr>Impact</vt:lpstr>
      <vt:lpstr>Calibri</vt:lpstr>
      <vt:lpstr>Arial</vt:lpstr>
      <vt:lpstr>Simple Light</vt:lpstr>
      <vt:lpstr>ENV 501 / GR A3 30  Exercise session 3: Handwritten MFA +  Jupyter Notebook MFA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 501 / GR A3 30  Exercise session 3: Handwritten MFA +  Jupyter Notebook MFA</dc:title>
  <dc:creator>Jaïr Kees Evert Karel Campfens</dc:creator>
  <cp:lastModifiedBy>Jaïr Kees Evert Karel Campfens</cp:lastModifiedBy>
  <cp:revision>2</cp:revision>
  <dcterms:modified xsi:type="dcterms:W3CDTF">2024-09-25T11:45:38Z</dcterms:modified>
</cp:coreProperties>
</file>